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7" r:id="rId6"/>
  </p:sldMasterIdLst>
  <p:notesMasterIdLst>
    <p:notesMasterId r:id="rId15"/>
  </p:notesMasterIdLst>
  <p:handoutMasterIdLst>
    <p:handoutMasterId r:id="rId27"/>
  </p:handoutMasterIdLst>
  <p:sldIdLst>
    <p:sldId id="396" r:id="rId7"/>
    <p:sldId id="438" r:id="rId8"/>
    <p:sldId id="473" r:id="rId9"/>
    <p:sldId id="591" r:id="rId10"/>
    <p:sldId id="523" r:id="rId11"/>
    <p:sldId id="453" r:id="rId12"/>
    <p:sldId id="269" r:id="rId13"/>
    <p:sldId id="524" r:id="rId14"/>
    <p:sldId id="272" r:id="rId16"/>
    <p:sldId id="507" r:id="rId17"/>
    <p:sldId id="508" r:id="rId18"/>
    <p:sldId id="509" r:id="rId19"/>
    <p:sldId id="547" r:id="rId20"/>
    <p:sldId id="555" r:id="rId21"/>
    <p:sldId id="545" r:id="rId22"/>
    <p:sldId id="525" r:id="rId23"/>
    <p:sldId id="546" r:id="rId24"/>
    <p:sldId id="460" r:id="rId25"/>
    <p:sldId id="590" r:id="rId26"/>
  </p:sldIdLst>
  <p:sldSz cx="9144000" cy="51435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+mn-cs"/>
        <a:sym typeface="Calibri" panose="020F050202020403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+mn-cs"/>
        <a:sym typeface="Calibri" panose="020F050202020403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+mn-cs"/>
        <a:sym typeface="Calibri" panose="020F050202020403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+mn-cs"/>
        <a:sym typeface="Calibri" panose="020F050202020403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+mn-cs"/>
        <a:sym typeface="Calibri" panose="020F050202020403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+mn-cs"/>
        <a:sym typeface="Calibri" panose="020F050202020403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+mn-cs"/>
        <a:sym typeface="Calibri" panose="020F050202020403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+mn-cs"/>
        <a:sym typeface="Calibri" panose="020F050202020403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+mn-cs"/>
        <a:sym typeface="Calibri" panose="020F050202020403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31" d="100"/>
          <a:sy n="131" d="100"/>
        </p:scale>
        <p:origin x="-204" y="-84"/>
      </p:cViewPr>
      <p:guideLst>
        <p:guide orient="horz" pos="1620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幻灯片图像占位符 614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/>
          <p:nvPr>
            <p:ph type="sldImg"/>
          </p:nvPr>
        </p:nvSpPr>
        <p:spPr>
          <a:ln/>
        </p:spPr>
      </p:sp>
      <p:sp>
        <p:nvSpPr>
          <p:cNvPr id="16386" name="文本占位符 2"/>
          <p:cNvSpPr/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r>
              <a:rPr lang="zh-CN" altLang="en-US" dirty="0"/>
              <a:t>建议实习岗位提交时间在开始实习前一周完成（便于指导老师把控学生动向），实习报告、成绩鉴定表提交时间在实习结束前完成（便于快速统计成绩）。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image" Target="../media/image4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5" Type="http://schemas.openxmlformats.org/officeDocument/2006/relationships/image" Target="../media/image2.png"/><Relationship Id="rId14" Type="http://schemas.openxmlformats.org/officeDocument/2006/relationships/image" Target="../media/image5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4"/>
          <p:cNvSpPr/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/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p>
            <a:pPr lvl="0" indent="-34290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8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051" name="图片 2049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6350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2050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3072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3075" name="图片 3073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6350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3074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5120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7937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099" name="图片 5121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5122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任意多边形 7168"/>
          <p:cNvSpPr/>
          <p:nvPr/>
        </p:nvSpPr>
        <p:spPr>
          <a:xfrm>
            <a:off x="-28575" y="4264025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7970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8194" name="图片 7169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" cy="5715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8195" name="矩形 7170"/>
          <p:cNvSpPr/>
          <p:nvPr/>
        </p:nvSpPr>
        <p:spPr>
          <a:xfrm>
            <a:off x="-11112" y="-28575"/>
            <a:ext cx="9201150" cy="52006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p>
            <a:pPr hangingPunct="0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8196" name="任意多边形 7171"/>
          <p:cNvSpPr/>
          <p:nvPr/>
        </p:nvSpPr>
        <p:spPr>
          <a:xfrm>
            <a:off x="-11112" y="4262438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9887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7" name="矩形 7172"/>
          <p:cNvSpPr/>
          <p:nvPr/>
        </p:nvSpPr>
        <p:spPr>
          <a:xfrm>
            <a:off x="3849688" y="4827588"/>
            <a:ext cx="1668462" cy="293687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p>
            <a:pPr algn="ctr" hangingPunct="0"/>
            <a:r>
              <a:rPr lang="en-US" altLang="zh-CN" sz="13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www.xybsyw.com</a:t>
            </a:r>
            <a:endParaRPr lang="en-US" altLang="zh-CN" sz="1300" b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198" name="图片 7173" descr="未标题-2-01.png"/>
          <p:cNvPicPr>
            <a:picLocks noChangeAspect="1"/>
          </p:cNvPicPr>
          <p:nvPr/>
        </p:nvPicPr>
        <p:blipFill>
          <a:blip r:embed="rId2"/>
          <a:srcRect l="11931" t="5841" r="17577" b="54250"/>
          <a:stretch>
            <a:fillRect/>
          </a:stretch>
        </p:blipFill>
        <p:spPr>
          <a:xfrm>
            <a:off x="793750" y="374650"/>
            <a:ext cx="7556500" cy="409892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5" name="矩形 7174"/>
          <p:cNvSpPr/>
          <p:nvPr/>
        </p:nvSpPr>
        <p:spPr>
          <a:xfrm>
            <a:off x="1939925" y="1768475"/>
            <a:ext cx="4654550" cy="584200"/>
          </a:xfrm>
          <a:prstGeom prst="rect">
            <a:avLst/>
          </a:prstGeom>
          <a:noFill/>
          <a:ln w="12700">
            <a:noFill/>
          </a:ln>
          <a:effectLst>
            <a:outerShdw algn="ctr" rotWithShape="0">
              <a:srgbClr val="000000">
                <a:alpha val="31424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指导老师操作指南 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微软雅黑" panose="020B0503020204020204" pitchFamily="34" charset="-122"/>
            </a:endParaRPr>
          </a:p>
        </p:txBody>
      </p:sp>
      <p:pic>
        <p:nvPicPr>
          <p:cNvPr id="8200" name="图片 7175" descr="xybsyw.logo--filtered.png"/>
          <p:cNvPicPr>
            <a:picLocks noChangeAspect="1"/>
          </p:cNvPicPr>
          <p:nvPr/>
        </p:nvPicPr>
        <p:blipFill>
          <a:blip r:embed="rId3"/>
          <a:srcRect l="21" r="69138"/>
          <a:stretch>
            <a:fillRect/>
          </a:stretch>
        </p:blipFill>
        <p:spPr>
          <a:xfrm>
            <a:off x="4365625" y="4416425"/>
            <a:ext cx="439738" cy="4191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7"/>
          <p:cNvSpPr txBox="1"/>
          <p:nvPr/>
        </p:nvSpPr>
        <p:spPr>
          <a:xfrm>
            <a:off x="382588" y="26988"/>
            <a:ext cx="2760662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周日志批阅或评分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TextBox 5"/>
          <p:cNvSpPr txBox="1"/>
          <p:nvPr/>
        </p:nvSpPr>
        <p:spPr>
          <a:xfrm>
            <a:off x="-3175" y="4203700"/>
            <a:ext cx="1714500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五级制和百分制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文本框 1"/>
          <p:cNvSpPr txBox="1"/>
          <p:nvPr/>
        </p:nvSpPr>
        <p:spPr>
          <a:xfrm>
            <a:off x="73025" y="1092200"/>
            <a:ext cx="1562100" cy="2798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点击通过→打分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评语→报名审核→待审核→预览岗位详情→符合本次实习要求点“通过”，不符合本次实习要求点“拒绝”，退回学生重新提交</a:t>
            </a:r>
            <a:endParaRPr lang="zh-CN" altLang="en-US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843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1325" y="363538"/>
            <a:ext cx="7337425" cy="4335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7"/>
          <p:cNvSpPr txBox="1"/>
          <p:nvPr/>
        </p:nvSpPr>
        <p:spPr>
          <a:xfrm>
            <a:off x="171450" y="26988"/>
            <a:ext cx="297497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周日志批阅或评分（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365125"/>
            <a:ext cx="3371850" cy="442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3525" y="365125"/>
            <a:ext cx="3171825" cy="299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538" y="3657600"/>
            <a:ext cx="3071812" cy="1004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1"/>
          <p:cNvSpPr txBox="1"/>
          <p:nvPr/>
        </p:nvSpPr>
        <p:spPr>
          <a:xfrm>
            <a:off x="171450" y="1646238"/>
            <a:ext cx="1576388" cy="2154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2-2</a:t>
            </a:r>
            <a:endParaRPr lang="en-US" altLang="zh-CN" sz="1050" b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登录校友邦→工作实习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→周日志批阅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→我指导的学生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→点击查看内容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→审核通过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→评分</a:t>
            </a:r>
            <a:r>
              <a:rPr lang="en-US" altLang="zh-CN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评语或退回修改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400" b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7"/>
          <p:cNvSpPr txBox="1"/>
          <p:nvPr/>
        </p:nvSpPr>
        <p:spPr>
          <a:xfrm>
            <a:off x="196850" y="-4762"/>
            <a:ext cx="25463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三、实习报告批阅（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9850" y="977900"/>
            <a:ext cx="174942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   3</a:t>
            </a:r>
            <a:endParaRPr lang="en-US" altLang="zh-CN" sz="1050" b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录校友邦→实践教学→报告批阅→符合要求点右上角“通过按钮”，会跳出评语框（可自由填写，也可选择快捷回复）</a:t>
            </a:r>
            <a:r>
              <a:rPr lang="zh-CN" altLang="en-US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；不符合要求点“退回修改”</a:t>
            </a:r>
            <a:r>
              <a:rPr lang="zh-CN" altLang="en-US" sz="12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200" noProof="1"/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0" y="455613"/>
            <a:ext cx="7170738" cy="4370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7"/>
          <p:cNvSpPr txBox="1"/>
          <p:nvPr/>
        </p:nvSpPr>
        <p:spPr>
          <a:xfrm>
            <a:off x="169863" y="26988"/>
            <a:ext cx="268922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四、成绩签定表评分（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1385888" y="2789238"/>
            <a:ext cx="7594600" cy="199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69863" y="1200150"/>
            <a:ext cx="1096963" cy="1722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4</a:t>
            </a:r>
            <a:endParaRPr lang="en-US" altLang="zh-CN" sz="1050" b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登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录校友邦→实践教学→实习成绩鉴定表→鉴定</a:t>
            </a:r>
            <a:endParaRPr lang="en-US" altLang="zh-CN" sz="1400" b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150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8" y="365125"/>
            <a:ext cx="7629525" cy="2505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30720"/>
          <p:cNvSpPr/>
          <p:nvPr/>
        </p:nvSpPr>
        <p:spPr>
          <a:xfrm>
            <a:off x="163513" y="44450"/>
            <a:ext cx="1557337" cy="338138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五、我的学习生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0" name="矩形 30724"/>
          <p:cNvSpPr/>
          <p:nvPr/>
        </p:nvSpPr>
        <p:spPr>
          <a:xfrm>
            <a:off x="6889750" y="3273425"/>
            <a:ext cx="304800" cy="307975"/>
          </a:xfrm>
          <a:prstGeom prst="rect">
            <a:avLst/>
          </a:prstGeom>
          <a:solidFill>
            <a:srgbClr val="EDEDED"/>
          </a:solidFill>
          <a:ln w="12700">
            <a:noFill/>
          </a:ln>
        </p:spPr>
        <p:txBody>
          <a:bodyPr lIns="45720" rIns="45720" anchor="ctr"/>
          <a:p>
            <a:pPr hangingPunct="0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0825" y="1212850"/>
            <a:ext cx="1141413" cy="2368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5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登录校友邦→实践教学→我的实习生→已关联实习生</a:t>
            </a:r>
            <a:r>
              <a:rPr 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；（指已参与到实习形式中的学生）</a:t>
            </a:r>
            <a:endParaRPr lang="zh-CN" sz="1400" b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253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382588"/>
            <a:ext cx="7351713" cy="4379912"/>
          </a:xfrm>
          <a:prstGeom prst="rect">
            <a:avLst/>
          </a:prstGeom>
          <a:noFill/>
          <a:ln w="12700" cap="flat" cmpd="sng">
            <a:solidFill>
              <a:srgbClr val="A40017"/>
            </a:solidFill>
            <a:prstDash val="sysDot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7"/>
          <p:cNvSpPr txBox="1"/>
          <p:nvPr/>
        </p:nvSpPr>
        <p:spPr>
          <a:xfrm>
            <a:off x="241300" y="28575"/>
            <a:ext cx="23764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六、实习检查（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9863" y="854075"/>
            <a:ext cx="1096963" cy="2368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6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r>
              <a:rPr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登录校友邦→实践教学→</a:t>
            </a:r>
            <a:r>
              <a:rPr 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实习检查</a:t>
            </a:r>
            <a:r>
              <a:rPr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发布检查内容</a:t>
            </a:r>
            <a:r>
              <a:rPr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上传指导老师实习总结</a:t>
            </a:r>
            <a:r>
              <a:rPr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下载实习总结</a:t>
            </a:r>
            <a:endParaRPr lang="zh-CN" sz="1400" b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355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763" y="365125"/>
            <a:ext cx="7566025" cy="448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7"/>
          <p:cNvSpPr txBox="1"/>
          <p:nvPr/>
        </p:nvSpPr>
        <p:spPr>
          <a:xfrm>
            <a:off x="187325" y="26988"/>
            <a:ext cx="2768600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七、查看签到统计（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7325" y="1038225"/>
            <a:ext cx="1095375" cy="1722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7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r>
              <a:rPr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登录校友邦→实践教学→</a:t>
            </a:r>
            <a:r>
              <a:rPr 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签到统计</a:t>
            </a:r>
            <a:r>
              <a:rPr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查看统计详情</a:t>
            </a:r>
            <a:endParaRPr lang="zh-CN" sz="1400" b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457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1288" y="363538"/>
            <a:ext cx="7677150" cy="458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7"/>
          <p:cNvSpPr txBox="1"/>
          <p:nvPr/>
        </p:nvSpPr>
        <p:spPr>
          <a:xfrm>
            <a:off x="338138" y="26988"/>
            <a:ext cx="24034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八、查看学生实习评价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2238" y="1116013"/>
            <a:ext cx="1096963" cy="1722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8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r>
              <a:rPr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登录校友邦→实践教学→</a:t>
            </a:r>
            <a:r>
              <a:rPr 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实习评价</a:t>
            </a:r>
            <a:r>
              <a:rPr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查看评价详情</a:t>
            </a:r>
            <a:endParaRPr lang="zh-CN" sz="1400" b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560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513" y="438150"/>
            <a:ext cx="7694612" cy="427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30720"/>
          <p:cNvSpPr/>
          <p:nvPr/>
        </p:nvSpPr>
        <p:spPr>
          <a:xfrm>
            <a:off x="128588" y="-7937"/>
            <a:ext cx="1717675" cy="336550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九、发送指导消息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50" name="矩形 30724"/>
          <p:cNvSpPr/>
          <p:nvPr/>
        </p:nvSpPr>
        <p:spPr>
          <a:xfrm>
            <a:off x="6889750" y="3273425"/>
            <a:ext cx="304800" cy="307975"/>
          </a:xfrm>
          <a:prstGeom prst="rect">
            <a:avLst/>
          </a:prstGeom>
          <a:solidFill>
            <a:srgbClr val="EDEDED"/>
          </a:solidFill>
          <a:ln w="12700">
            <a:noFill/>
          </a:ln>
        </p:spPr>
        <p:txBody>
          <a:bodyPr lIns="45720" rIns="45720" anchor="ctr"/>
          <a:p>
            <a:pPr hangingPunct="0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8588" y="1154113"/>
            <a:ext cx="1457325" cy="19383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 9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en-US" alt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登录校</a:t>
            </a:r>
            <a:r>
              <a:rPr lang="zh-CN" alt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友邦</a:t>
            </a:r>
            <a:r>
              <a:rPr lang="en-US" alt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→选择公告消息→发送消息→填写指导内容→选中需发送指导消息的名单→发布。</a:t>
            </a:r>
            <a:endParaRPr lang="zh-CN" altLang="en-US" noProof="1"/>
          </a:p>
        </p:txBody>
      </p:sp>
      <p:pic>
        <p:nvPicPr>
          <p:cNvPr id="2765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9425" y="425450"/>
            <a:ext cx="7229475" cy="4291013"/>
          </a:xfrm>
          <a:prstGeom prst="rect">
            <a:avLst/>
          </a:prstGeom>
          <a:noFill/>
          <a:ln w="12700" cap="flat" cmpd="sng">
            <a:solidFill>
              <a:srgbClr val="A40017"/>
            </a:solidFill>
            <a:prstDash val="sysDot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75776"/>
          <p:cNvSpPr/>
          <p:nvPr/>
        </p:nvSpPr>
        <p:spPr>
          <a:xfrm>
            <a:off x="0" y="-19050"/>
            <a:ext cx="9144000" cy="51625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服务电话：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0579-82722068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17757972178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4" name="矩形 75777"/>
          <p:cNvSpPr/>
          <p:nvPr/>
        </p:nvSpPr>
        <p:spPr>
          <a:xfrm>
            <a:off x="6237288" y="2212975"/>
            <a:ext cx="1017587" cy="492125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t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75" name="组合 75778"/>
          <p:cNvGrpSpPr/>
          <p:nvPr/>
        </p:nvGrpSpPr>
        <p:grpSpPr>
          <a:xfrm>
            <a:off x="206375" y="358775"/>
            <a:ext cx="6562725" cy="4422775"/>
            <a:chOff x="0" y="0"/>
            <a:chExt cx="6562725" cy="4422775"/>
          </a:xfrm>
        </p:grpSpPr>
        <p:sp>
          <p:nvSpPr>
            <p:cNvPr id="28676" name="任意多边形 75779"/>
            <p:cNvSpPr/>
            <p:nvPr/>
          </p:nvSpPr>
          <p:spPr>
            <a:xfrm>
              <a:off x="0" y="0"/>
              <a:ext cx="6562725" cy="44227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1600">
                  <a:moveTo>
                    <a:pt x="21600" y="14644"/>
                  </a:moveTo>
                  <a:cubicBezTo>
                    <a:pt x="21594" y="17103"/>
                    <a:pt x="21589" y="19141"/>
                    <a:pt x="21583" y="21600"/>
                  </a:cubicBezTo>
                  <a:lnTo>
                    <a:pt x="0" y="21600"/>
                  </a:lnTo>
                  <a:lnTo>
                    <a:pt x="0" y="0"/>
                  </a:lnTo>
                  <a:lnTo>
                    <a:pt x="21583" y="0"/>
                  </a:lnTo>
                  <a:cubicBezTo>
                    <a:pt x="21575" y="2217"/>
                    <a:pt x="21547" y="6767"/>
                    <a:pt x="21547" y="6767"/>
                  </a:cubicBezTo>
                </a:path>
              </a:pathLst>
            </a:custGeom>
            <a:noFill/>
            <a:ln w="38100" cap="sq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77" name="矩形 75780"/>
            <p:cNvSpPr/>
            <p:nvPr/>
          </p:nvSpPr>
          <p:spPr>
            <a:xfrm>
              <a:off x="1" y="2076761"/>
              <a:ext cx="6562722" cy="269241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45720" rIns="45720" anchor="ctr">
              <a:spAutoFit/>
            </a:bodyPr>
            <a:p>
              <a:pPr algn="ctr"/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任意多边形 8196"/>
          <p:cNvSpPr/>
          <p:nvPr/>
        </p:nvSpPr>
        <p:spPr>
          <a:xfrm>
            <a:off x="3203575" y="2849563"/>
            <a:ext cx="3643313" cy="404812"/>
          </a:xfrm>
          <a:custGeom>
            <a:avLst/>
            <a:gdLst/>
            <a:ahLst/>
            <a:cxnLst>
              <a:cxn ang="0">
                <a:pos x="0" y="92994112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92994112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7F7F7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18" name="矩形 8197"/>
          <p:cNvSpPr/>
          <p:nvPr/>
        </p:nvSpPr>
        <p:spPr>
          <a:xfrm>
            <a:off x="3995738" y="2913063"/>
            <a:ext cx="3384550" cy="2762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指导老师操作指南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19" name="矩形 8200"/>
          <p:cNvSpPr/>
          <p:nvPr/>
        </p:nvSpPr>
        <p:spPr>
          <a:xfrm>
            <a:off x="527050" y="2089150"/>
            <a:ext cx="1855788" cy="96520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p>
            <a:pPr algn="ctr" hangingPunct="0"/>
            <a:r>
              <a:rPr lang="zh-CN" altLang="en-US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zh-CN" altLang="en-US" sz="29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hangingPunct="0"/>
            <a:r>
              <a:rPr lang="en-US" altLang="zh-CN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  <a:endParaRPr lang="en-US" altLang="zh-CN" sz="29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任意多边形 8198"/>
          <p:cNvSpPr/>
          <p:nvPr/>
        </p:nvSpPr>
        <p:spPr>
          <a:xfrm>
            <a:off x="3201988" y="1933575"/>
            <a:ext cx="3644900" cy="40481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rgbClr val="FF536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r>
              <a:rPr lang="en-US" altLang="zh-CN">
                <a:latin typeface="Calibri" panose="020F0502020204030204" pitchFamily="34" charset="0"/>
              </a:rPr>
              <a:t>               </a:t>
            </a:r>
            <a:r>
              <a:rPr lang="zh-CN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登录指南</a:t>
            </a:r>
            <a:endParaRPr lang="zh-CN" altLang="en-US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59407"/>
          <p:cNvSpPr/>
          <p:nvPr/>
        </p:nvSpPr>
        <p:spPr>
          <a:xfrm>
            <a:off x="315913" y="1588"/>
            <a:ext cx="1095375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登录指南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88" y="1468438"/>
            <a:ext cx="2195513" cy="212248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endParaRPr 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PC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电脑端登录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  <a:p>
            <a:pPr algn="ctr">
              <a:buNone/>
            </a:pP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  <a:p>
            <a:pPr algn="ctr">
              <a:buNone/>
            </a:pPr>
            <a:r>
              <a:rPr lang="zh-CN" altLang="en-US" sz="12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登录www.xybsyw.com→选择“我是老师”→选择省份→通过关键搜索学校→输入用户和密码→登录；</a:t>
            </a:r>
            <a:endParaRPr lang="zh-CN" altLang="en-US" sz="1200" b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buNone/>
            </a:pPr>
            <a:r>
              <a:rPr lang="zh-CN" altLang="en-US" sz="12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登录校友邦后，点击姓名旁边三角形—进入个人资料—进入安全信息—修改密码</a:t>
            </a:r>
            <a:endParaRPr lang="zh-CN" altLang="en-US" sz="1200" b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4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0138" y="411163"/>
            <a:ext cx="6731000" cy="4411662"/>
          </a:xfrm>
          <a:prstGeom prst="rect">
            <a:avLst/>
          </a:prstGeom>
          <a:noFill/>
          <a:ln w="12700" cap="flat" cmpd="sng">
            <a:solidFill>
              <a:srgbClr val="A40017"/>
            </a:solidFill>
            <a:prstDash val="sysDot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59407"/>
          <p:cNvSpPr/>
          <p:nvPr/>
        </p:nvSpPr>
        <p:spPr>
          <a:xfrm>
            <a:off x="327025" y="1588"/>
            <a:ext cx="952500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登录指南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5" y="444500"/>
            <a:ext cx="2482850" cy="233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APP</a:t>
            </a:r>
            <a:r>
              <a:rPr lang="zh-CN" altLang="en-US" sz="2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手机端登录</a:t>
            </a:r>
            <a:endParaRPr lang="zh-CN" altLang="en-US" sz="2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endParaRPr lang="en-US" altLang="zh-CN" sz="2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登录www.xybsyw.com首页→使用手机</a:t>
            </a:r>
            <a:r>
              <a:rPr lang="en-US" altLang="zh-CN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QQ</a:t>
            </a:r>
            <a:r>
              <a:rPr lang="zh-CN" altLang="en-US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或者浏览器扫描二维码或应用商店下载安装</a:t>
            </a:r>
            <a:r>
              <a:rPr lang="zh-CN" altLang="en-US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→点击</a:t>
            </a:r>
            <a:r>
              <a:rPr lang="en-US" altLang="zh-CN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我的</a:t>
            </a:r>
            <a:r>
              <a:rPr lang="en-US" altLang="zh-CN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→点击登入</a:t>
            </a:r>
            <a:r>
              <a:rPr lang="zh-CN" altLang="en-US" sz="1400" b="0" noProof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输入学校分配的教师帐号与密码（即发送至手机或邮箱的帐号密码）</a:t>
            </a:r>
            <a:endParaRPr lang="zh-CN" altLang="en-US" sz="1400" b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1267" name="图片 1" descr="QQ截图201710301606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988" y="2781300"/>
            <a:ext cx="2228850" cy="215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2" descr="3B9C38E5AFA0F29DC8BF3622E251DA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275" y="423863"/>
            <a:ext cx="2447925" cy="4354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4" descr="@G0PKBM1[0K}WR@3(_AP~2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925" y="423863"/>
            <a:ext cx="2460625" cy="4376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25600"/>
          <p:cNvSpPr/>
          <p:nvPr/>
        </p:nvSpPr>
        <p:spPr>
          <a:xfrm>
            <a:off x="127000" y="0"/>
            <a:ext cx="904875" cy="336550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p>
            <a:pPr hangingPunct="0"/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平台角色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1797050" y="2032000"/>
            <a:ext cx="1276350" cy="495300"/>
          </a:xfrm>
          <a:prstGeom prst="round2SameRect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指导老师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762125" y="1212850"/>
            <a:ext cx="1274763" cy="495300"/>
          </a:xfrm>
          <a:prstGeom prst="round2Same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1493838" y="2838450"/>
            <a:ext cx="1892300" cy="495300"/>
          </a:xfrm>
          <a:prstGeom prst="round2Same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实习负责人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1133475" y="3733800"/>
            <a:ext cx="2784475" cy="495300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教务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管理（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校级、院级）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125788" y="2252663"/>
            <a:ext cx="151288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1" name="矩形 10"/>
          <p:cNvSpPr/>
          <p:nvPr/>
        </p:nvSpPr>
        <p:spPr>
          <a:xfrm>
            <a:off x="4730750" y="1789113"/>
            <a:ext cx="2003425" cy="8620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、岗位、报名审核；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、周日志批阅；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、实习报告批阅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386138" y="3003550"/>
            <a:ext cx="125253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右箭头 12"/>
          <p:cNvSpPr/>
          <p:nvPr/>
        </p:nvSpPr>
        <p:spPr>
          <a:xfrm>
            <a:off x="3917950" y="3943350"/>
            <a:ext cx="72072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" name="右箭头 13"/>
          <p:cNvSpPr/>
          <p:nvPr/>
        </p:nvSpPr>
        <p:spPr>
          <a:xfrm>
            <a:off x="3073400" y="1422400"/>
            <a:ext cx="15113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4730750" y="2794000"/>
            <a:ext cx="1949450" cy="83978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、发布实习计划；</a:t>
            </a:r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、关联指导老师；</a:t>
            </a:r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、实践基地管理；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30750" y="3733800"/>
            <a:ext cx="2749550" cy="8413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、基础信息；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、实践课程管理；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、过程管理（统计报表）；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0750" y="647700"/>
            <a:ext cx="2852738" cy="106045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、查看实习要求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、提交实习岗位或报名项目；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、提交周日志；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、提交实习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报告</a:t>
            </a: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鉴定表；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上箭头 17"/>
          <p:cNvSpPr/>
          <p:nvPr/>
        </p:nvSpPr>
        <p:spPr>
          <a:xfrm>
            <a:off x="2317750" y="3408363"/>
            <a:ext cx="134938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" name="上箭头 18"/>
          <p:cNvSpPr/>
          <p:nvPr/>
        </p:nvSpPr>
        <p:spPr>
          <a:xfrm>
            <a:off x="2332038" y="2524125"/>
            <a:ext cx="134938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2" name="上下箭头 21"/>
          <p:cNvSpPr/>
          <p:nvPr/>
        </p:nvSpPr>
        <p:spPr>
          <a:xfrm>
            <a:off x="2344738" y="1708150"/>
            <a:ext cx="153988" cy="27146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圆角矩形 7"/>
          <p:cNvSpPr/>
          <p:nvPr/>
        </p:nvSpPr>
        <p:spPr>
          <a:xfrm>
            <a:off x="3535363" y="3062288"/>
            <a:ext cx="1273175" cy="460375"/>
          </a:xfrm>
          <a:prstGeom prst="roundRect">
            <a:avLst/>
          </a:prstGeom>
          <a:gradFill>
            <a:gsLst>
              <a:gs pos="41000">
                <a:srgbClr val="CE3D3A">
                  <a:alpha val="78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867275" y="1490663"/>
            <a:ext cx="1497013" cy="501650"/>
          </a:xfrm>
          <a:prstGeom prst="roundRect">
            <a:avLst/>
          </a:prstGeom>
          <a:gradFill>
            <a:gsLst>
              <a:gs pos="41000">
                <a:srgbClr val="CE3D3A">
                  <a:alpha val="78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619875" y="3062288"/>
            <a:ext cx="965200" cy="460375"/>
          </a:xfrm>
          <a:prstGeom prst="roundRect">
            <a:avLst/>
          </a:prstGeom>
          <a:gradFill>
            <a:gsLst>
              <a:gs pos="41000">
                <a:srgbClr val="CE3D3A">
                  <a:alpha val="78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973138" y="3062288"/>
            <a:ext cx="1052513" cy="460375"/>
          </a:xfrm>
          <a:prstGeom prst="roundRect">
            <a:avLst/>
          </a:prstGeom>
          <a:gradFill>
            <a:gsLst>
              <a:gs pos="41000">
                <a:srgbClr val="CE3D3A">
                  <a:alpha val="78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3324225" y="1489075"/>
            <a:ext cx="1281113" cy="503238"/>
          </a:xfrm>
          <a:prstGeom prst="roundRect">
            <a:avLst/>
          </a:prstGeom>
          <a:gradFill>
            <a:gsLst>
              <a:gs pos="41000">
                <a:srgbClr val="CE3D3A">
                  <a:alpha val="78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8" name="Text Box 3"/>
          <p:cNvSpPr txBox="1"/>
          <p:nvPr/>
        </p:nvSpPr>
        <p:spPr>
          <a:xfrm>
            <a:off x="827088" y="771525"/>
            <a:ext cx="576262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825500" y="1490663"/>
            <a:ext cx="1082675" cy="500063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流程图: 合并 29"/>
          <p:cNvSpPr/>
          <p:nvPr/>
        </p:nvSpPr>
        <p:spPr>
          <a:xfrm>
            <a:off x="827088" y="2036763"/>
            <a:ext cx="1081088" cy="38100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21" name="文本框 31"/>
          <p:cNvSpPr txBox="1"/>
          <p:nvPr/>
        </p:nvSpPr>
        <p:spPr>
          <a:xfrm>
            <a:off x="863600" y="1587500"/>
            <a:ext cx="10064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报名审核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流程图: 摘录 32"/>
          <p:cNvSpPr/>
          <p:nvPr/>
        </p:nvSpPr>
        <p:spPr>
          <a:xfrm>
            <a:off x="1003300" y="2551113"/>
            <a:ext cx="1023938" cy="468313"/>
          </a:xfrm>
          <a:prstGeom prst="flowChartExtra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24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23" name="文本框 34"/>
          <p:cNvSpPr txBox="1"/>
          <p:nvPr/>
        </p:nvSpPr>
        <p:spPr>
          <a:xfrm>
            <a:off x="963613" y="3138488"/>
            <a:ext cx="1071562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400" b="0">
                <a:latin typeface="Calibri" panose="020F0502020204030204" pitchFamily="34" charset="0"/>
                <a:cs typeface="Calibri" panose="020F0502020204030204" pitchFamily="34" charset="0"/>
              </a:rPr>
              <a:t>我的实习生</a:t>
            </a:r>
            <a:endParaRPr lang="zh-CN" altLang="en-US" sz="1400" b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074863" y="1490663"/>
            <a:ext cx="1123950" cy="500063"/>
          </a:xfrm>
          <a:prstGeom prst="roundRect">
            <a:avLst/>
          </a:prstGeom>
          <a:gradFill>
            <a:gsLst>
              <a:gs pos="41000">
                <a:srgbClr val="CE3D3A">
                  <a:alpha val="78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流程图: 合并 36"/>
          <p:cNvSpPr/>
          <p:nvPr/>
        </p:nvSpPr>
        <p:spPr>
          <a:xfrm>
            <a:off x="2046288" y="2019300"/>
            <a:ext cx="1125538" cy="398463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26" name="文本框 37"/>
          <p:cNvSpPr txBox="1"/>
          <p:nvPr/>
        </p:nvSpPr>
        <p:spPr>
          <a:xfrm>
            <a:off x="2090738" y="1587500"/>
            <a:ext cx="10810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周日志批阅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流程图: 摘录 39"/>
          <p:cNvSpPr/>
          <p:nvPr/>
        </p:nvSpPr>
        <p:spPr>
          <a:xfrm>
            <a:off x="6619875" y="2535238"/>
            <a:ext cx="898525" cy="484188"/>
          </a:xfrm>
          <a:prstGeom prst="flowChartExtra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24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28" name="文本框 44"/>
          <p:cNvSpPr txBox="1"/>
          <p:nvPr/>
        </p:nvSpPr>
        <p:spPr>
          <a:xfrm>
            <a:off x="3311525" y="1587500"/>
            <a:ext cx="1293813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实习报告批阅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9" name="文本框 48"/>
          <p:cNvSpPr txBox="1"/>
          <p:nvPr/>
        </p:nvSpPr>
        <p:spPr>
          <a:xfrm>
            <a:off x="6619875" y="3062288"/>
            <a:ext cx="9683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1400" b="0">
                <a:latin typeface="Calibri" panose="020F0502020204030204" pitchFamily="34" charset="0"/>
                <a:cs typeface="Calibri" panose="020F0502020204030204" pitchFamily="34" charset="0"/>
              </a:rPr>
              <a:t>发送指导消息</a:t>
            </a:r>
            <a:endParaRPr lang="zh-CN" altLang="en-US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7839075" y="2124075"/>
            <a:ext cx="1258888" cy="706438"/>
          </a:xfrm>
          <a:prstGeom prst="roundRe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59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 fontAlgn="base"/>
            <a:r>
              <a:rPr lang="zh-CN" altLang="en-US" b="1" strike="noStrike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实习实践</a:t>
            </a:r>
            <a:r>
              <a:rPr lang="en-US" altLang="zh-CN" b="1" strike="noStrike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+</a:t>
            </a:r>
            <a:r>
              <a:rPr lang="zh-CN" altLang="en-US" b="1" strike="noStrike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互联网</a:t>
            </a:r>
            <a:endParaRPr lang="zh-CN" altLang="en-US" b="1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361950" y="2400300"/>
            <a:ext cx="7343775" cy="153988"/>
          </a:xfrm>
          <a:custGeom>
            <a:avLst/>
            <a:gdLst>
              <a:gd name="connsiteX0" fmla="*/ 0 w 9127"/>
              <a:gd name="connsiteY0" fmla="*/ 85 h 341"/>
              <a:gd name="connsiteX1" fmla="*/ 8690 w 9127"/>
              <a:gd name="connsiteY1" fmla="*/ 85 h 341"/>
              <a:gd name="connsiteX2" fmla="*/ 8690 w 9127"/>
              <a:gd name="connsiteY2" fmla="*/ 0 h 341"/>
              <a:gd name="connsiteX3" fmla="*/ 9127 w 9127"/>
              <a:gd name="connsiteY3" fmla="*/ 180 h 341"/>
              <a:gd name="connsiteX4" fmla="*/ 8690 w 9127"/>
              <a:gd name="connsiteY4" fmla="*/ 341 h 341"/>
              <a:gd name="connsiteX5" fmla="*/ 8690 w 9127"/>
              <a:gd name="connsiteY5" fmla="*/ 256 h 341"/>
              <a:gd name="connsiteX6" fmla="*/ 0 w 9127"/>
              <a:gd name="connsiteY6" fmla="*/ 256 h 341"/>
              <a:gd name="connsiteX7" fmla="*/ 0 w 9127"/>
              <a:gd name="connsiteY7" fmla="*/ 85 h 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27" h="341">
                <a:moveTo>
                  <a:pt x="0" y="85"/>
                </a:moveTo>
                <a:lnTo>
                  <a:pt x="8690" y="85"/>
                </a:lnTo>
                <a:lnTo>
                  <a:pt x="8690" y="0"/>
                </a:lnTo>
                <a:lnTo>
                  <a:pt x="9127" y="180"/>
                </a:lnTo>
                <a:lnTo>
                  <a:pt x="8690" y="341"/>
                </a:lnTo>
                <a:lnTo>
                  <a:pt x="8690" y="256"/>
                </a:lnTo>
                <a:lnTo>
                  <a:pt x="0" y="256"/>
                </a:lnTo>
                <a:lnTo>
                  <a:pt x="0" y="85"/>
                </a:lnTo>
                <a:close/>
              </a:path>
            </a:pathLst>
          </a:custGeom>
          <a:solidFill>
            <a:srgbClr val="BF839C"/>
          </a:solidFill>
          <a:ln>
            <a:solidFill>
              <a:srgbClr val="C084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32" name="矩形 59407"/>
          <p:cNvSpPr/>
          <p:nvPr/>
        </p:nvSpPr>
        <p:spPr>
          <a:xfrm>
            <a:off x="185738" y="23813"/>
            <a:ext cx="1858962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指导老师操作流程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流程图: 摘录 1"/>
          <p:cNvSpPr/>
          <p:nvPr/>
        </p:nvSpPr>
        <p:spPr>
          <a:xfrm>
            <a:off x="2209800" y="2554288"/>
            <a:ext cx="1042988" cy="468313"/>
          </a:xfrm>
          <a:prstGeom prst="flowChartExtra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24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34" name="文本框 48"/>
          <p:cNvSpPr txBox="1"/>
          <p:nvPr/>
        </p:nvSpPr>
        <p:spPr>
          <a:xfrm>
            <a:off x="3535363" y="3140075"/>
            <a:ext cx="1308100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400" b="0">
                <a:latin typeface="Calibri" panose="020F0502020204030204" pitchFamily="34" charset="0"/>
                <a:cs typeface="Calibri" panose="020F0502020204030204" pitchFamily="34" charset="0"/>
              </a:rPr>
              <a:t>查看签到统计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摘录 4"/>
          <p:cNvSpPr/>
          <p:nvPr/>
        </p:nvSpPr>
        <p:spPr>
          <a:xfrm>
            <a:off x="5099050" y="2551113"/>
            <a:ext cx="1206500" cy="468313"/>
          </a:xfrm>
          <a:prstGeom prst="flowChartExtra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24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流程图: 摘录 6"/>
          <p:cNvSpPr/>
          <p:nvPr/>
        </p:nvSpPr>
        <p:spPr>
          <a:xfrm>
            <a:off x="3600450" y="2554288"/>
            <a:ext cx="1042988" cy="468313"/>
          </a:xfrm>
          <a:prstGeom prst="flowChartExtra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24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054600" y="3062288"/>
            <a:ext cx="1308100" cy="460375"/>
          </a:xfrm>
          <a:prstGeom prst="roundRect">
            <a:avLst/>
          </a:prstGeom>
          <a:gradFill>
            <a:gsLst>
              <a:gs pos="41000">
                <a:srgbClr val="CE3D3A">
                  <a:alpha val="78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38" name="文本框 44"/>
          <p:cNvSpPr txBox="1"/>
          <p:nvPr/>
        </p:nvSpPr>
        <p:spPr>
          <a:xfrm>
            <a:off x="4867275" y="1589088"/>
            <a:ext cx="145415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成绩鉴定表评分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流程图: 合并 11"/>
          <p:cNvSpPr/>
          <p:nvPr/>
        </p:nvSpPr>
        <p:spPr>
          <a:xfrm>
            <a:off x="4859338" y="2019300"/>
            <a:ext cx="1547813" cy="395288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流程图: 合并 12"/>
          <p:cNvSpPr/>
          <p:nvPr/>
        </p:nvSpPr>
        <p:spPr>
          <a:xfrm>
            <a:off x="3297238" y="2019300"/>
            <a:ext cx="1333500" cy="395288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41" name="文本框 14"/>
          <p:cNvSpPr txBox="1"/>
          <p:nvPr/>
        </p:nvSpPr>
        <p:spPr>
          <a:xfrm>
            <a:off x="5099050" y="3032125"/>
            <a:ext cx="12065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1400" b="0">
                <a:latin typeface="Calibri" panose="020F0502020204030204" pitchFamily="34" charset="0"/>
                <a:cs typeface="Calibri" panose="020F0502020204030204" pitchFamily="34" charset="0"/>
              </a:rPr>
              <a:t>查看学生实习评价</a:t>
            </a:r>
            <a:endParaRPr lang="zh-CN" altLang="en-US" sz="1400" b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209800" y="3062288"/>
            <a:ext cx="1044575" cy="460375"/>
          </a:xfrm>
          <a:prstGeom prst="roundRect">
            <a:avLst/>
          </a:prstGeom>
          <a:gradFill>
            <a:gsLst>
              <a:gs pos="41000">
                <a:srgbClr val="CE3D3A">
                  <a:alpha val="78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43" name="文本框 34"/>
          <p:cNvSpPr txBox="1"/>
          <p:nvPr/>
        </p:nvSpPr>
        <p:spPr>
          <a:xfrm>
            <a:off x="2270125" y="3138488"/>
            <a:ext cx="895350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400" b="0">
                <a:latin typeface="Calibri" panose="020F0502020204030204" pitchFamily="34" charset="0"/>
                <a:cs typeface="Calibri" panose="020F0502020204030204" pitchFamily="34" charset="0"/>
              </a:rPr>
              <a:t>实习检查</a:t>
            </a:r>
            <a:endParaRPr lang="zh-CN" altLang="en-US" sz="1400" b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26624"/>
          <p:cNvSpPr/>
          <p:nvPr/>
        </p:nvSpPr>
        <p:spPr>
          <a:xfrm>
            <a:off x="50800" y="-9525"/>
            <a:ext cx="3467100" cy="336550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一、指导教师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岗位在线审核（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78" name="文本框 1"/>
          <p:cNvSpPr txBox="1"/>
          <p:nvPr/>
        </p:nvSpPr>
        <p:spPr>
          <a:xfrm>
            <a:off x="50800" y="1187450"/>
            <a:ext cx="1708150" cy="236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1-1</a:t>
            </a:r>
            <a:endParaRPr lang="en-US" altLang="zh-CN" sz="1050" b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登录校友邦→报名审核→待审核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预览岗位详情→符合本次实习要求点“通过”，不符合本次实习要求点“拒绝”，退回学生重新提交。</a:t>
            </a:r>
            <a:endParaRPr lang="zh-CN" altLang="en-US" sz="1400" b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33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411163"/>
            <a:ext cx="7154863" cy="431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26624"/>
          <p:cNvSpPr/>
          <p:nvPr/>
        </p:nvSpPr>
        <p:spPr>
          <a:xfrm>
            <a:off x="171450" y="0"/>
            <a:ext cx="3086100" cy="336550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指导教师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岗位在线审核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(APP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78" name="文本框 1"/>
          <p:cNvSpPr txBox="1"/>
          <p:nvPr/>
        </p:nvSpPr>
        <p:spPr>
          <a:xfrm>
            <a:off x="84138" y="1328738"/>
            <a:ext cx="1708150" cy="236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1-2</a:t>
            </a:r>
            <a:endParaRPr lang="en-US" altLang="zh-CN" sz="1050" b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登录校友邦→工作实习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报名审核→待审核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预览岗位详情→符合本次实习要求点“通过”，不符合本次实习要求点“拒绝”，退回学生重新提交。</a:t>
            </a:r>
            <a:endParaRPr lang="zh-CN" altLang="en-US" sz="1400" b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363" name="图片 1" descr="`R7$A13@DA`5_(%7F7{D1~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0" y="336550"/>
            <a:ext cx="2422525" cy="450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2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725" y="336550"/>
            <a:ext cx="2682875" cy="450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" descr="5762828247680239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750" y="336550"/>
            <a:ext cx="2339975" cy="455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29696"/>
          <p:cNvSpPr/>
          <p:nvPr/>
        </p:nvSpPr>
        <p:spPr>
          <a:xfrm>
            <a:off x="166688" y="0"/>
            <a:ext cx="4027487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二、指导教师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周日（月）志批阅（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600" y="466725"/>
            <a:ext cx="1812925" cy="4308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 2-1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r>
              <a:rPr lang="zh-CN" altLang="en-US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</a:t>
            </a:r>
            <a:r>
              <a:rPr lang="zh-CN" altLang="en-US" sz="1400" b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录校友邦→实践教学→周日志批阅→按批阅要求选择日志、周志或月志→选中待批阅的学生→预览周（日、月）志内容→符合要求点右上角“通过按钮”，会跳出评语框（可自由填写，也可选择快捷回复）</a:t>
            </a:r>
            <a:r>
              <a:rPr lang="zh-CN" altLang="en-US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；不符合要求点“退回修改”</a:t>
            </a:r>
            <a:r>
              <a:rPr lang="en-US" altLang="zh-CN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1400" b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如该生周日志很优秀也可点击右上角收藏图标，进行收藏保存。（周日志显示默认为当前学期的）。</a:t>
            </a:r>
            <a:endParaRPr lang="zh-CN" altLang="en-US" sz="1400" noProof="1"/>
          </a:p>
        </p:txBody>
      </p:sp>
      <p:pic>
        <p:nvPicPr>
          <p:cNvPr id="1741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466725"/>
            <a:ext cx="7075487" cy="4152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1455</Words>
  <Application>WPS 演示</Application>
  <PresentationFormat>全屏显示(16:9)</PresentationFormat>
  <Paragraphs>144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Arial Unicode MS</vt:lpstr>
      <vt:lpstr>Lucida Sans Unicode</vt:lpstr>
      <vt:lpstr>黑体</vt:lpstr>
      <vt:lpstr>Office 主题</vt:lpstr>
      <vt:lpstr>Office 主题 - Default</vt:lpstr>
      <vt:lpstr>1_Office 主题 - Default</vt:lpstr>
      <vt:lpstr>3_Office 主题 - Default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xybsyw</cp:lastModifiedBy>
  <cp:revision>278</cp:revision>
  <dcterms:created xsi:type="dcterms:W3CDTF">2017-01-09T09:44:46Z</dcterms:created>
  <dcterms:modified xsi:type="dcterms:W3CDTF">2018-01-08T08:57:55Z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