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notesMasterIdLst>
    <p:notesMasterId r:id="rId25"/>
  </p:notesMasterIdLst>
  <p:handoutMasterIdLst>
    <p:handoutMasterId r:id="rId26"/>
  </p:handoutMasterIdLst>
  <p:sldIdLst>
    <p:sldId id="396" r:id="rId6"/>
    <p:sldId id="476" r:id="rId7"/>
    <p:sldId id="440" r:id="rId8"/>
    <p:sldId id="425" r:id="rId9"/>
    <p:sldId id="426" r:id="rId10"/>
    <p:sldId id="424" r:id="rId11"/>
    <p:sldId id="333" r:id="rId12"/>
    <p:sldId id="493" r:id="rId13"/>
    <p:sldId id="465" r:id="rId14"/>
    <p:sldId id="464" r:id="rId15"/>
    <p:sldId id="455" r:id="rId16"/>
    <p:sldId id="423" r:id="rId17"/>
    <p:sldId id="355" r:id="rId18"/>
    <p:sldId id="453" r:id="rId19"/>
    <p:sldId id="434" r:id="rId20"/>
    <p:sldId id="505" r:id="rId21"/>
    <p:sldId id="504" r:id="rId22"/>
    <p:sldId id="436" r:id="rId23"/>
    <p:sldId id="492" r:id="rId24"/>
  </p:sldIdLst>
  <p:sldSz cx="9144000" cy="5143500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31" d="100"/>
          <a:sy n="131" d="100"/>
        </p:scale>
        <p:origin x="-204" y="-84"/>
      </p:cViewPr>
      <p:guideLst>
        <p:guide orient="horz" pos="165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幻灯片图像占位符 614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4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4"/>
          <p:cNvSpPr/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/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3072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051" name="图片 3073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6350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3074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075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p>
            <a:pPr lvl="0" algn="r" eaLnBrk="1" fontAlgn="base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7970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170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p>
            <a:pPr hangingPunct="0"/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172" name="任意多边形 7171"/>
          <p:cNvSpPr/>
          <p:nvPr/>
        </p:nvSpPr>
        <p:spPr>
          <a:xfrm>
            <a:off x="-11112" y="4263708"/>
            <a:ext cx="9201150" cy="1263650"/>
          </a:xfrm>
          <a:custGeom>
            <a:avLst/>
            <a:gdLst/>
            <a:ahLst/>
            <a:cxnLst>
              <a:cxn ang="0">
                <a:pos x="0" y="28947703"/>
              </a:cxn>
              <a:cxn ang="0">
                <a:pos x="1959749887" y="0"/>
              </a:cxn>
              <a:cxn ang="0">
                <a:pos x="2147483647" y="28947703"/>
              </a:cxn>
              <a:cxn ang="0">
                <a:pos x="2147483647" y="73926453"/>
              </a:cxn>
              <a:cxn ang="0">
                <a:pos x="0" y="73926453"/>
              </a:cxn>
              <a:cxn ang="0">
                <a:pos x="0" y="28947703"/>
              </a:cxn>
            </a:cxnLst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3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174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811530" y="374650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2749550" y="1962150"/>
            <a:ext cx="3869690" cy="583565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学 生 端 操 作 指 南  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7176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165" y="999490"/>
            <a:ext cx="192405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3-3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选择项目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报名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04800" y="0"/>
            <a:ext cx="27559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落实习实习单位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双向选择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教学计划进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360" y="480060"/>
            <a:ext cx="6694805" cy="1814830"/>
          </a:xfrm>
          <a:prstGeom prst="rect">
            <a:avLst/>
          </a:prstGeom>
        </p:spPr>
      </p:pic>
      <p:pic>
        <p:nvPicPr>
          <p:cNvPr id="5" name="图片 4" descr="双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655" y="2294890"/>
            <a:ext cx="6669405" cy="24822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3355" y="-1905"/>
            <a:ext cx="20250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四、签到（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355" y="1125220"/>
            <a:ext cx="159702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路径：登录→工作实习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签到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buFont typeface="Wingdings" panose="05000000000000000000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（也可关注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校友邦事业网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微信公众号签到）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签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3675" y="450215"/>
            <a:ext cx="5032375" cy="4405630"/>
          </a:xfrm>
          <a:prstGeom prst="rect">
            <a:avLst/>
          </a:prstGeom>
        </p:spPr>
      </p:pic>
      <p:pic>
        <p:nvPicPr>
          <p:cNvPr id="7" name="图片 6" descr="微信图片_201801081702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450215"/>
            <a:ext cx="2331085" cy="44062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Box 4"/>
          <p:cNvSpPr txBox="1"/>
          <p:nvPr/>
        </p:nvSpPr>
        <p:spPr>
          <a:xfrm>
            <a:off x="304800" y="0"/>
            <a:ext cx="43973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五、记录实习周（日、月）志（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462915"/>
            <a:ext cx="6623050" cy="4357370"/>
          </a:xfrm>
          <a:prstGeom prst="rect">
            <a:avLst/>
          </a:prstGeom>
          <a:noFill/>
          <a:ln w="12700" cmpd="sng">
            <a:noFill/>
            <a:prstDash val="sysDot"/>
          </a:ln>
        </p:spPr>
      </p:pic>
      <p:sp>
        <p:nvSpPr>
          <p:cNvPr id="2" name="文本框 1"/>
          <p:cNvSpPr txBox="1"/>
          <p:nvPr/>
        </p:nvSpPr>
        <p:spPr>
          <a:xfrm>
            <a:off x="88265" y="836295"/>
            <a:ext cx="2049145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Font typeface="Wingdings" panose="05000000000000000000" pitchFamily="2" charset="2"/>
            </a:pPr>
            <a:r>
              <a:rPr lang="en-US" altLang="en-US" sz="5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en-US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5-1</a:t>
            </a:r>
            <a:endParaRPr lang="en-US" altLang="en-US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</a:t>
            </a:r>
            <a:r>
              <a:rPr lang="en-US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选择周（日、月）志</a:t>
            </a:r>
            <a:r>
              <a:rPr lang="en-US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→发表</a:t>
            </a:r>
            <a:endParaRPr lang="en-US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/>
            <a:endParaRPr lang="zh-CN" altLang="en-US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Box 4"/>
          <p:cNvSpPr txBox="1"/>
          <p:nvPr/>
        </p:nvSpPr>
        <p:spPr>
          <a:xfrm>
            <a:off x="183515" y="0"/>
            <a:ext cx="329374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记录实习周、日、月志（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800" y="1251585"/>
            <a:ext cx="182816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5-2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路径：登录→工作实习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击加号→写周日志→选择实习计划→选择日志类型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(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日、周、月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志）→提交</a:t>
            </a:r>
            <a:endParaRPr lang="zh-CN" altLang="en-US" sz="1400"/>
          </a:p>
        </p:txBody>
      </p:sp>
      <p:pic>
        <p:nvPicPr>
          <p:cNvPr id="4" name="图片 3" descr="9526DD2E80552B2D8832179E117BA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466725"/>
            <a:ext cx="2461260" cy="4376420"/>
          </a:xfrm>
          <a:prstGeom prst="rect">
            <a:avLst/>
          </a:prstGeom>
        </p:spPr>
      </p:pic>
      <p:pic>
        <p:nvPicPr>
          <p:cNvPr id="5" name="图片 4" descr="2293CE5B0A52C45FF38D1D4196BCE9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770" y="487045"/>
            <a:ext cx="2437130" cy="4335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6700" y="10160"/>
            <a:ext cx="228155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六、实习评价（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457835"/>
            <a:ext cx="6596380" cy="42811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5" name="文本框 4"/>
          <p:cNvSpPr txBox="1"/>
          <p:nvPr/>
        </p:nvSpPr>
        <p:spPr>
          <a:xfrm>
            <a:off x="266700" y="1214120"/>
            <a:ext cx="17792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实践教学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实习评价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去评价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提交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47104"/>
          <p:cNvSpPr/>
          <p:nvPr/>
        </p:nvSpPr>
        <p:spPr>
          <a:xfrm>
            <a:off x="41275" y="-3175"/>
            <a:ext cx="342836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七、上传实习报告（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rPr>
              <a:t>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447040"/>
            <a:ext cx="6890385" cy="42494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2" name="文本框 1"/>
          <p:cNvSpPr txBox="1"/>
          <p:nvPr/>
        </p:nvSpPr>
        <p:spPr>
          <a:xfrm>
            <a:off x="128270" y="1381760"/>
            <a:ext cx="1952625" cy="2646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Font typeface="Wingdings" panose="05000000000000000000" pitchFamily="2" charset="2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实习报告路径：实践教学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实习报告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提交实习报告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下载实习报告模版→填写报告内容→上传报告；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>
              <a:buFont typeface="Wingdings" panose="05000000000000000000" pitchFamily="2" charset="2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endParaRPr lang="zh-CN" altLang="en-US" sz="140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58750" y="27305"/>
            <a:ext cx="27146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八、导出实习手册（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750" y="1257300"/>
            <a:ext cx="201676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Wingdings" panose="05000000000000000000" charset="0"/>
            </a:pPr>
            <a:r>
              <a:rPr lang="en-US" altLang="zh-CN"/>
              <a:t>     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实践教学→实习报告→已通过→导出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3" name="图片 2" descr="实习手册导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7555" y="751840"/>
            <a:ext cx="6993255" cy="36404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58750" y="27305"/>
            <a:ext cx="31292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九、导出实习成绩鉴定表（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750" y="1257300"/>
            <a:ext cx="1864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Wingdings" panose="05000000000000000000" charset="0"/>
            </a:pPr>
            <a:r>
              <a:rPr lang="en-US" altLang="zh-CN"/>
              <a:t>   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实践教学→实习成绩鉴定表→已鉴定→导出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3" name="图片 2" descr="IL($_OT$%SIMKVKQ(HI`TX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110" y="439420"/>
            <a:ext cx="6822440" cy="2705735"/>
          </a:xfrm>
          <a:prstGeom prst="rect">
            <a:avLst/>
          </a:prstGeom>
        </p:spPr>
      </p:pic>
      <p:pic>
        <p:nvPicPr>
          <p:cNvPr id="5" name="图片 4" descr="`47@~AE3YRFWK3D])}X2BD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740" y="3220720"/>
            <a:ext cx="6734175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525145"/>
            <a:ext cx="6425565" cy="40932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18434" name="矩形 47104"/>
          <p:cNvSpPr/>
          <p:nvPr/>
        </p:nvSpPr>
        <p:spPr>
          <a:xfrm>
            <a:off x="174625" y="14923"/>
            <a:ext cx="4171950" cy="337185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十、查看公告消息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1266190"/>
            <a:ext cx="178816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Font typeface="Wingdings" panose="05000000000000000000" charset="0"/>
            </a:pPr>
            <a:r>
              <a:rPr lang="en-US" altLang="zh-CN"/>
              <a:t>        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/>
              <a:t>实践教学</a:t>
            </a:r>
            <a:r>
              <a:rPr lang="en-US" altLang="zh-CN"/>
              <a:t>→</a:t>
            </a:r>
            <a:r>
              <a:rPr lang="zh-CN" altLang="en-US">
                <a:ea typeface="宋体" panose="02010600030101010101" pitchFamily="2" charset="-122"/>
              </a:rPr>
              <a:t>指导消息</a:t>
            </a:r>
            <a:r>
              <a:rPr lang="en-US" altLang="zh-CN">
                <a:ea typeface="宋体" panose="02010600030101010101" pitchFamily="2" charset="-122"/>
              </a:rPr>
              <a:t>→</a:t>
            </a:r>
            <a:r>
              <a:rPr lang="zh-CN" altLang="en-US">
                <a:ea typeface="宋体" panose="02010600030101010101" pitchFamily="2" charset="-122"/>
              </a:rPr>
              <a:t>查看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75776"/>
          <p:cNvSpPr>
            <a:spLocks noChangeArrowheads="1"/>
          </p:cNvSpPr>
          <p:nvPr/>
        </p:nvSpPr>
        <p:spPr bwMode="auto">
          <a:xfrm>
            <a:off x="-1" y="-19050"/>
            <a:ext cx="9144001" cy="516255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lIns="45720" rIns="45720" anchor="ctr"/>
          <a:lstStyle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服务电话：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0579-82722068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17757972178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1" name="矩形 75777"/>
          <p:cNvSpPr>
            <a:spLocks noChangeArrowheads="1"/>
          </p:cNvSpPr>
          <p:nvPr/>
        </p:nvSpPr>
        <p:spPr bwMode="auto">
          <a:xfrm>
            <a:off x="6237605" y="2212340"/>
            <a:ext cx="1016635" cy="49212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75778"/>
          <p:cNvGrpSpPr/>
          <p:nvPr/>
        </p:nvGrpSpPr>
        <p:grpSpPr bwMode="auto">
          <a:xfrm>
            <a:off x="206375" y="358775"/>
            <a:ext cx="6562725" cy="4422775"/>
            <a:chOff x="0" y="0"/>
            <a:chExt cx="6562725" cy="4422775"/>
          </a:xfrm>
        </p:grpSpPr>
        <p:sp>
          <p:nvSpPr>
            <p:cNvPr id="58373" name="任意多边形 75779"/>
            <p:cNvSpPr>
              <a:spLocks noChangeArrowheads="1"/>
            </p:cNvSpPr>
            <p:nvPr/>
          </p:nvSpPr>
          <p:spPr bwMode="auto">
            <a:xfrm>
              <a:off x="0" y="0"/>
              <a:ext cx="6562725" cy="44227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w 21600"/>
                <a:gd name="T7" fmla="*/ 0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1600" y="14644"/>
                  </a:moveTo>
                  <a:cubicBezTo>
                    <a:pt x="21594" y="17103"/>
                    <a:pt x="21589" y="19141"/>
                    <a:pt x="21583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21583" y="0"/>
                  </a:lnTo>
                  <a:cubicBezTo>
                    <a:pt x="21575" y="2217"/>
                    <a:pt x="21547" y="6767"/>
                    <a:pt x="21547" y="6767"/>
                  </a:cubicBezTo>
                </a:path>
              </a:pathLst>
            </a:custGeom>
            <a:noFill/>
            <a:ln w="38100" cap="sq">
              <a:solidFill>
                <a:srgbClr val="FFFFFF"/>
              </a:solidFill>
              <a:round/>
            </a:ln>
          </p:spPr>
          <p:txBody>
            <a:bodyPr lIns="45720" rIns="45720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8374" name="矩形 75780"/>
            <p:cNvSpPr>
              <a:spLocks noChangeArrowheads="1"/>
            </p:cNvSpPr>
            <p:nvPr/>
          </p:nvSpPr>
          <p:spPr bwMode="auto">
            <a:xfrm>
              <a:off x="1" y="2076761"/>
              <a:ext cx="6562722" cy="269241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lIns="45720" rIns="45720" anchor="ctr">
              <a:spAutoFit/>
            </a:bodyPr>
            <a:lstStyle/>
            <a:p>
              <a:pPr algn="ctr" eaLnBrk="1">
                <a:buFont typeface="Arial" panose="020B0604020202020204" pitchFamily="34" charset="0"/>
                <a:buNone/>
              </a:pPr>
              <a:r>
                <a:rPr lang="en-US" altLang="zh-CN" sz="120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endParaRPr lang="en-US" altLang="zh-CN" sz="120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25600"/>
          <p:cNvSpPr/>
          <p:nvPr/>
        </p:nvSpPr>
        <p:spPr>
          <a:xfrm>
            <a:off x="127000" y="0"/>
            <a:ext cx="904875" cy="336550"/>
          </a:xfrm>
          <a:prstGeom prst="rect">
            <a:avLst/>
          </a:prstGeom>
          <a:noFill/>
          <a:ln w="12700">
            <a:noFill/>
          </a:ln>
        </p:spPr>
        <p:txBody>
          <a:bodyPr wrap="none" lIns="45720" rIns="45720" anchor="t">
            <a:spAutoFit/>
          </a:bodyPr>
          <a:p>
            <a:pPr hangingPunct="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平台角色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797050" y="2032000"/>
            <a:ext cx="1276350" cy="495300"/>
          </a:xfrm>
          <a:prstGeom prst="round2Same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762125" y="1212850"/>
            <a:ext cx="1274763" cy="495300"/>
          </a:xfrm>
          <a:prstGeom prst="round2SameRect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493838" y="2838450"/>
            <a:ext cx="1892300" cy="49530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实习负责人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133475" y="3733800"/>
            <a:ext cx="2784475" cy="49530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教务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管理（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校级、院级）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25788" y="2252663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4730750" y="1789113"/>
            <a:ext cx="2003425" cy="86201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、岗位、报名审核；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、周日志批阅；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、实习报告批阅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386138" y="3003550"/>
            <a:ext cx="125253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右箭头 12"/>
          <p:cNvSpPr/>
          <p:nvPr/>
        </p:nvSpPr>
        <p:spPr>
          <a:xfrm>
            <a:off x="3917950" y="3943350"/>
            <a:ext cx="72072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右箭头 13"/>
          <p:cNvSpPr/>
          <p:nvPr/>
        </p:nvSpPr>
        <p:spPr>
          <a:xfrm>
            <a:off x="3073400" y="1422400"/>
            <a:ext cx="15113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4730750" y="2794000"/>
            <a:ext cx="1949450" cy="8397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、发布实习计划；</a:t>
            </a:r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、关联指导老师；</a:t>
            </a:r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、实践基地管理；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30750" y="3733800"/>
            <a:ext cx="2749550" cy="8413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、基础信息；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、实践课程管理；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、过程管理（统计报表）；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750" y="647700"/>
            <a:ext cx="2852738" cy="10604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、查看实习要求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、提交实习岗位或报名项目；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、提交周日志；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/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、提交实习报告</a:t>
            </a:r>
            <a:r>
              <a:rPr lang="en-US" altLang="zh-CN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鉴定表</a:t>
            </a:r>
            <a:r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上箭头 17"/>
          <p:cNvSpPr/>
          <p:nvPr/>
        </p:nvSpPr>
        <p:spPr>
          <a:xfrm>
            <a:off x="2317750" y="3408363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上箭头 18"/>
          <p:cNvSpPr/>
          <p:nvPr/>
        </p:nvSpPr>
        <p:spPr>
          <a:xfrm>
            <a:off x="2332038" y="2524125"/>
            <a:ext cx="134938" cy="269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" name="上下箭头 21"/>
          <p:cNvSpPr/>
          <p:nvPr/>
        </p:nvSpPr>
        <p:spPr>
          <a:xfrm>
            <a:off x="2344738" y="1708150"/>
            <a:ext cx="153988" cy="271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圆角矩形 17"/>
          <p:cNvSpPr/>
          <p:nvPr/>
        </p:nvSpPr>
        <p:spPr>
          <a:xfrm>
            <a:off x="1195070" y="1287780"/>
            <a:ext cx="1332230" cy="69977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落实实习单位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流程图: 合并 13"/>
          <p:cNvSpPr/>
          <p:nvPr/>
        </p:nvSpPr>
        <p:spPr>
          <a:xfrm>
            <a:off x="2651125" y="2033270"/>
            <a:ext cx="126301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97790" y="2399665"/>
            <a:ext cx="7766685" cy="226695"/>
          </a:xfrm>
          <a:custGeom>
            <a:avLst/>
            <a:gdLst>
              <a:gd name="connsiteX0" fmla="*/ 0 w 9127"/>
              <a:gd name="connsiteY0" fmla="*/ 85 h 341"/>
              <a:gd name="connsiteX1" fmla="*/ 8690 w 9127"/>
              <a:gd name="connsiteY1" fmla="*/ 85 h 341"/>
              <a:gd name="connsiteX2" fmla="*/ 8690 w 9127"/>
              <a:gd name="connsiteY2" fmla="*/ 0 h 341"/>
              <a:gd name="connsiteX3" fmla="*/ 9127 w 9127"/>
              <a:gd name="connsiteY3" fmla="*/ 180 h 341"/>
              <a:gd name="connsiteX4" fmla="*/ 8690 w 9127"/>
              <a:gd name="connsiteY4" fmla="*/ 341 h 341"/>
              <a:gd name="connsiteX5" fmla="*/ 8690 w 9127"/>
              <a:gd name="connsiteY5" fmla="*/ 256 h 341"/>
              <a:gd name="connsiteX6" fmla="*/ 0 w 9127"/>
              <a:gd name="connsiteY6" fmla="*/ 256 h 341"/>
              <a:gd name="connsiteX7" fmla="*/ 0 w 9127"/>
              <a:gd name="connsiteY7" fmla="*/ 85 h 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27" h="341">
                <a:moveTo>
                  <a:pt x="0" y="85"/>
                </a:moveTo>
                <a:lnTo>
                  <a:pt x="8690" y="85"/>
                </a:lnTo>
                <a:lnTo>
                  <a:pt x="8690" y="0"/>
                </a:lnTo>
                <a:lnTo>
                  <a:pt x="9127" y="180"/>
                </a:lnTo>
                <a:lnTo>
                  <a:pt x="8690" y="341"/>
                </a:lnTo>
                <a:lnTo>
                  <a:pt x="8690" y="256"/>
                </a:lnTo>
                <a:lnTo>
                  <a:pt x="0" y="256"/>
                </a:lnTo>
                <a:lnTo>
                  <a:pt x="0" y="85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7864475" y="2124075"/>
            <a:ext cx="1258888" cy="706438"/>
          </a:xfrm>
          <a:prstGeom prst="roundRe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59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defTabSz="914400"/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实习实践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+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互联网</a:t>
            </a: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2225" y="1288415"/>
            <a:ext cx="1438275" cy="69913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发表周（日、月）志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流程图: 合并 5"/>
          <p:cNvSpPr/>
          <p:nvPr/>
        </p:nvSpPr>
        <p:spPr>
          <a:xfrm>
            <a:off x="1195070" y="2033270"/>
            <a:ext cx="1332230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流程图: 摘录 6"/>
          <p:cNvSpPr/>
          <p:nvPr/>
        </p:nvSpPr>
        <p:spPr>
          <a:xfrm>
            <a:off x="5325745" y="2554605"/>
            <a:ext cx="821690" cy="439420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235575" y="2994025"/>
            <a:ext cx="1002665" cy="70040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查看指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导消息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5575" y="1287780"/>
            <a:ext cx="974090" cy="69977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认证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流程图: 合并 9"/>
          <p:cNvSpPr/>
          <p:nvPr/>
        </p:nvSpPr>
        <p:spPr>
          <a:xfrm>
            <a:off x="156210" y="2031365"/>
            <a:ext cx="97345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047490" y="1288415"/>
            <a:ext cx="1285875" cy="69977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上传实习报告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流程图: 合并 11"/>
          <p:cNvSpPr/>
          <p:nvPr/>
        </p:nvSpPr>
        <p:spPr>
          <a:xfrm>
            <a:off x="4047490" y="2033270"/>
            <a:ext cx="128587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94325" y="1288415"/>
            <a:ext cx="1169035" cy="69913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导出实习手册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流程图: 合并 16"/>
          <p:cNvSpPr/>
          <p:nvPr/>
        </p:nvSpPr>
        <p:spPr>
          <a:xfrm>
            <a:off x="5419090" y="2033270"/>
            <a:ext cx="1131570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流程图: 摘录 18"/>
          <p:cNvSpPr/>
          <p:nvPr/>
        </p:nvSpPr>
        <p:spPr>
          <a:xfrm>
            <a:off x="2520950" y="2554605"/>
            <a:ext cx="959485" cy="439420"/>
          </a:xfrm>
          <a:prstGeom prst="flowChartExtract">
            <a:avLst/>
          </a:prstGeom>
          <a:gradFill>
            <a:gsLst>
              <a:gs pos="100000">
                <a:srgbClr val="F6E5E3">
                  <a:alpha val="86000"/>
                </a:srgbClr>
              </a:gs>
              <a:gs pos="24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476500" y="2994025"/>
            <a:ext cx="1027430" cy="700405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查看实</a:t>
            </a:r>
            <a:endParaRPr lang="zh-CN" altLang="zh-CN" sz="1800" b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800" b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习要求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623685" y="1287780"/>
            <a:ext cx="1268095" cy="699770"/>
          </a:xfrm>
          <a:prstGeom prst="roundRect">
            <a:avLst/>
          </a:prstGeom>
          <a:gradFill>
            <a:gsLst>
              <a:gs pos="41000">
                <a:srgbClr val="CE3D3A">
                  <a:alpha val="86000"/>
                </a:srgbClr>
              </a:gs>
              <a:gs pos="100000">
                <a:srgbClr val="D68983">
                  <a:alpha val="5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导出成绩鉴定表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流程图: 合并 2"/>
          <p:cNvSpPr/>
          <p:nvPr/>
        </p:nvSpPr>
        <p:spPr>
          <a:xfrm>
            <a:off x="6624320" y="2031365"/>
            <a:ext cx="1166495" cy="412750"/>
          </a:xfrm>
          <a:prstGeom prst="flowChartMerge">
            <a:avLst/>
          </a:prstGeom>
          <a:gradFill>
            <a:gsLst>
              <a:gs pos="0">
                <a:srgbClr val="FAEFED">
                  <a:alpha val="52000"/>
                </a:srgbClr>
              </a:gs>
              <a:gs pos="88000">
                <a:srgbClr val="D68983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4"/>
          <p:cNvSpPr txBox="1"/>
          <p:nvPr/>
        </p:nvSpPr>
        <p:spPr>
          <a:xfrm>
            <a:off x="217805" y="-8890"/>
            <a:ext cx="2444750" cy="337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一、注册认证（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0" y="762635"/>
            <a:ext cx="214249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1-1</a:t>
            </a:r>
            <a:r>
              <a:rPr lang="en-US" altLang="zh-CN" sz="54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5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打开校友邦事业网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www.xybsyw.com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选择我是学生→学生注册→输入验证码→完成注册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注册完成后，登入账号→点击学籍信息→输入学籍信息→提交认证</a:t>
            </a:r>
            <a:endParaRPr lang="en-US" altLang="zh-CN" sz="1400">
              <a:ea typeface="宋体" panose="02010600030101010101" pitchFamily="2" charset="-122"/>
            </a:endParaRPr>
          </a:p>
        </p:txBody>
      </p:sp>
      <p:pic>
        <p:nvPicPr>
          <p:cNvPr id="6150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62555" y="640080"/>
            <a:ext cx="3009265" cy="37922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6152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1055" y="639445"/>
            <a:ext cx="2969895" cy="375158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Box 4"/>
          <p:cNvSpPr txBox="1"/>
          <p:nvPr/>
        </p:nvSpPr>
        <p:spPr>
          <a:xfrm>
            <a:off x="282575" y="0"/>
            <a:ext cx="30575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注册认证（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80" y="633095"/>
            <a:ext cx="235267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     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1-2</a:t>
            </a:r>
            <a:endParaRPr lang="en-US" altLang="zh-CN" sz="5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APP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下载地址：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171450" lvl="0" indent="-171450" algn="l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http://www.xybsyw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com/app/appDown.xhtml（也可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QQ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或浏览器扫描二维码下载）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路径：下载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APP→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注册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登录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工作实习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学籍认证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→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保存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端登入账号通用，一端注册即可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FFGQE326C`3~ES]_[TI{CZ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4285" y="484505"/>
            <a:ext cx="6523990" cy="4279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Box 4"/>
          <p:cNvSpPr txBox="1"/>
          <p:nvPr/>
        </p:nvSpPr>
        <p:spPr>
          <a:xfrm>
            <a:off x="282575" y="0"/>
            <a:ext cx="39655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二、查看实践教学计划、明确实习要求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670" y="1842770"/>
            <a:ext cx="235394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路径：实践教学计划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查看实践教学计划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7430" y="855980"/>
            <a:ext cx="60579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图片 3" descr="]`R40U9T5~F$MM7)R2@[$V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7615" y="475615"/>
            <a:ext cx="6391275" cy="438594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ysDash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4"/>
          <p:cNvSpPr txBox="1"/>
          <p:nvPr/>
        </p:nvSpPr>
        <p:spPr>
          <a:xfrm>
            <a:off x="304800" y="0"/>
            <a:ext cx="37388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三、落实习实习单位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自主安排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(PC</a:t>
            </a:r>
            <a:r>
              <a: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165" y="726440"/>
            <a:ext cx="22072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3-1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自主形式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查看详情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提交岗位申请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点此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录入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编辑企业信息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等待指导老师审核</a:t>
            </a:r>
            <a:endParaRPr lang="zh-CN" altLang="en-US" sz="1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830" y="512445"/>
            <a:ext cx="6455410" cy="4383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4"/>
          <p:cNvSpPr txBox="1"/>
          <p:nvPr/>
        </p:nvSpPr>
        <p:spPr>
          <a:xfrm>
            <a:off x="304800" y="0"/>
            <a:ext cx="328993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提交实习单位信息（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165" y="890270"/>
            <a:ext cx="1737995" cy="3184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3-1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路径：工作实习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选择实习计划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提交岗位申请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新增岗位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编辑企业信息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等待指导老师审核</a:t>
            </a:r>
            <a:endParaRPr lang="zh-CN" altLang="en-US" sz="1400"/>
          </a:p>
        </p:txBody>
      </p:sp>
      <p:pic>
        <p:nvPicPr>
          <p:cNvPr id="4" name="图片 3" descr="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615315"/>
            <a:ext cx="7123430" cy="41852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165" y="1141095"/>
            <a:ext cx="189103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en-US" altLang="zh-CN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3-2</a:t>
            </a:r>
            <a:endParaRPr lang="en-US" altLang="zh-CN" sz="5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路径：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实践教学计划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参与实习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zh-CN" altLang="zh-CN" sz="1400">
                <a:latin typeface="微软雅黑" panose="020B0503020204020204" pitchFamily="34" charset="-122"/>
                <a:ea typeface="宋体" panose="02010600030101010101" pitchFamily="2" charset="-122"/>
                <a:sym typeface="+mn-ea"/>
              </a:rPr>
              <a:t>报名</a:t>
            </a:r>
            <a:endParaRPr lang="zh-CN" altLang="zh-CN" sz="1400"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0"/>
            <a:ext cx="27559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落实习实习单位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集中安排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0110" y="397510"/>
            <a:ext cx="6708775" cy="1408430"/>
          </a:xfrm>
          <a:prstGeom prst="rect">
            <a:avLst/>
          </a:prstGeom>
        </p:spPr>
      </p:pic>
      <p:pic>
        <p:nvPicPr>
          <p:cNvPr id="7" name="图片 6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10" y="1866265"/>
            <a:ext cx="6708140" cy="1048385"/>
          </a:xfrm>
          <a:prstGeom prst="rect">
            <a:avLst/>
          </a:prstGeom>
        </p:spPr>
      </p:pic>
      <p:pic>
        <p:nvPicPr>
          <p:cNvPr id="8" name="图片 7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110" y="2914650"/>
            <a:ext cx="6709410" cy="20707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>全屏显示(16:9)</PresentationFormat>
  <Paragraphs>147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Wingdings</vt:lpstr>
      <vt:lpstr>Arial Unicode MS</vt:lpstr>
      <vt:lpstr>Office 主题</vt:lpstr>
      <vt:lpstr>1_Office 主题 - Default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xybsyw</cp:lastModifiedBy>
  <cp:revision>241</cp:revision>
  <dcterms:created xsi:type="dcterms:W3CDTF">2017-01-09T09:44:00Z</dcterms:created>
  <dcterms:modified xsi:type="dcterms:W3CDTF">2018-01-08T09:09:21Z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